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21"/>
  </p:notesMasterIdLst>
  <p:handoutMasterIdLst>
    <p:handoutMasterId r:id="rId22"/>
  </p:handoutMasterIdLst>
  <p:sldIdLst>
    <p:sldId id="260" r:id="rId6"/>
    <p:sldId id="257" r:id="rId7"/>
    <p:sldId id="285" r:id="rId8"/>
    <p:sldId id="261" r:id="rId9"/>
    <p:sldId id="277" r:id="rId10"/>
    <p:sldId id="294" r:id="rId11"/>
    <p:sldId id="276" r:id="rId12"/>
    <p:sldId id="287" r:id="rId13"/>
    <p:sldId id="283" r:id="rId14"/>
    <p:sldId id="295" r:id="rId15"/>
    <p:sldId id="289" r:id="rId16"/>
    <p:sldId id="293" r:id="rId17"/>
    <p:sldId id="292" r:id="rId18"/>
    <p:sldId id="281" r:id="rId19"/>
    <p:sldId id="282" r:id="rId2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ggio, Dave" initials="MD" lastIdx="4" clrIdx="0">
    <p:extLst>
      <p:ext uri="{19B8F6BF-5375-455C-9EA6-DF929625EA0E}">
        <p15:presenceInfo xmlns:p15="http://schemas.microsoft.com/office/powerpoint/2012/main" userId="S-1-5-21-639947351-343809578-3807592339-4753" providerId="AD"/>
      </p:ext>
    </p:extLst>
  </p:cmAuthor>
  <p:cmAuthor id="2" name="Townsend, Aaron" initials="TA" lastIdx="26" clrIdx="1">
    <p:extLst>
      <p:ext uri="{19B8F6BF-5375-455C-9EA6-DF929625EA0E}">
        <p15:presenceInfo xmlns:p15="http://schemas.microsoft.com/office/powerpoint/2012/main" userId="S-1-5-21-639947351-343809578-3807592339-53395" providerId="AD"/>
      </p:ext>
    </p:extLst>
  </p:cmAuthor>
  <p:cmAuthor id="3" name="Holt, Blake" initials="HB" lastIdx="26" clrIdx="2">
    <p:extLst>
      <p:ext uri="{19B8F6BF-5375-455C-9EA6-DF929625EA0E}">
        <p15:presenceInfo xmlns:p15="http://schemas.microsoft.com/office/powerpoint/2012/main" userId="S-1-5-21-639947351-343809578-3807592339-3179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89889" autoAdjust="0"/>
  </p:normalViewPr>
  <p:slideViewPr>
    <p:cSldViewPr showGuides="1">
      <p:cViewPr varScale="1">
        <p:scale>
          <a:sx n="99" d="100"/>
          <a:sy n="99" d="100"/>
        </p:scale>
        <p:origin x="336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303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4392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8034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3082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9080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685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8384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4319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4415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4045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7538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297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657600" y="1828800"/>
            <a:ext cx="51816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Annual TAC Review of the Market Impacts of Reliability Unit Commitments</a:t>
            </a:r>
          </a:p>
          <a:p>
            <a:endParaRPr lang="en-US" sz="2000" b="1" dirty="0"/>
          </a:p>
          <a:p>
            <a:r>
              <a:rPr lang="en-US" sz="2000" b="1" dirty="0">
                <a:solidFill>
                  <a:schemeClr val="tx2"/>
                </a:solidFill>
              </a:rPr>
              <a:t>Analysis of </a:t>
            </a:r>
            <a:r>
              <a:rPr lang="en-US" sz="2000" b="1" dirty="0" smtClean="0">
                <a:solidFill>
                  <a:schemeClr val="tx2"/>
                </a:solidFill>
              </a:rPr>
              <a:t>2019</a:t>
            </a:r>
            <a:endParaRPr lang="en-US" sz="2000" b="1" dirty="0">
              <a:solidFill>
                <a:schemeClr val="tx2"/>
              </a:solidFill>
            </a:endParaRPr>
          </a:p>
          <a:p>
            <a:endParaRPr lang="en-US" sz="2000" dirty="0"/>
          </a:p>
          <a:p>
            <a:r>
              <a:rPr lang="en-US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David </a:t>
            </a:r>
            <a:r>
              <a:rPr lang="en-US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Maggio</a:t>
            </a:r>
          </a:p>
          <a:p>
            <a:endParaRPr lang="en-US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Technical Advisory Committee</a:t>
            </a:r>
          </a:p>
          <a:p>
            <a:endParaRPr lang="en-US" b="1" i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ERCOT Public</a:t>
            </a:r>
          </a:p>
          <a:p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January </a:t>
            </a:r>
            <a:r>
              <a:rPr lang="en-US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29, </a:t>
            </a:r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n-US" dirty="0">
              <a:solidFill>
                <a:schemeClr val="tx2"/>
              </a:solidFill>
              <a:latin typeface="Book Antiqua"/>
              <a:cs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RUC-Related Improvements in 2019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09575" y="990600"/>
            <a:ext cx="7848600" cy="4747421"/>
          </a:xfrm>
        </p:spPr>
        <p:txBody>
          <a:bodyPr/>
          <a:lstStyle/>
          <a:p>
            <a:r>
              <a:rPr lang="en-US" sz="1800" dirty="0">
                <a:solidFill>
                  <a:schemeClr val="tx2"/>
                </a:solidFill>
              </a:rPr>
              <a:t>NPRR901, </a:t>
            </a:r>
            <a:r>
              <a:rPr lang="en-US" sz="1800" dirty="0" smtClean="0">
                <a:solidFill>
                  <a:schemeClr val="tx2"/>
                </a:solidFill>
              </a:rPr>
              <a:t>Switchable </a:t>
            </a:r>
            <a:r>
              <a:rPr lang="en-US" sz="1800" dirty="0">
                <a:solidFill>
                  <a:schemeClr val="tx2"/>
                </a:solidFill>
              </a:rPr>
              <a:t>Generation Resource Status </a:t>
            </a:r>
            <a:r>
              <a:rPr lang="en-US" sz="1800" dirty="0" smtClean="0">
                <a:solidFill>
                  <a:schemeClr val="tx2"/>
                </a:solidFill>
              </a:rPr>
              <a:t>Code, created the Resource status code of ‘EMRSWGR’.  It was implemented on </a:t>
            </a:r>
            <a:r>
              <a:rPr lang="en-US" sz="1800" dirty="0">
                <a:solidFill>
                  <a:schemeClr val="tx2"/>
                </a:solidFill>
              </a:rPr>
              <a:t>5/31/2019. </a:t>
            </a:r>
            <a:endParaRPr lang="en-US" sz="1800" dirty="0" smtClean="0">
              <a:solidFill>
                <a:schemeClr val="tx2"/>
              </a:solidFill>
            </a:endParaRPr>
          </a:p>
          <a:p>
            <a:endParaRPr lang="en-US" sz="1600" dirty="0">
              <a:solidFill>
                <a:schemeClr val="tx2"/>
              </a:solidFill>
            </a:endParaRPr>
          </a:p>
          <a:p>
            <a:r>
              <a:rPr lang="en-US" sz="1800" dirty="0" smtClean="0">
                <a:solidFill>
                  <a:schemeClr val="tx2"/>
                </a:solidFill>
              </a:rPr>
              <a:t>NPRR910, </a:t>
            </a:r>
            <a:r>
              <a:rPr lang="en-US" sz="1800" dirty="0">
                <a:solidFill>
                  <a:schemeClr val="tx2"/>
                </a:solidFill>
              </a:rPr>
              <a:t>Clarify Treatment of RUC Resource that has a Day-Ahead Market Three-Part Supply </a:t>
            </a:r>
            <a:r>
              <a:rPr lang="en-US" sz="1800" dirty="0" smtClean="0">
                <a:solidFill>
                  <a:schemeClr val="tx2"/>
                </a:solidFill>
              </a:rPr>
              <a:t>Award, went live on 5/31/2019. The new logic prevents the triggering of the Real-Time Reliability Deployment Price Adder and the application of a RUC offer floor when a RUC Resource has previously been awarded a Three-Part Supply offer.</a:t>
            </a:r>
          </a:p>
          <a:p>
            <a:endParaRPr lang="en-US" sz="1800" dirty="0" smtClean="0">
              <a:solidFill>
                <a:schemeClr val="tx2"/>
              </a:solidFill>
            </a:endParaRPr>
          </a:p>
          <a:p>
            <a:r>
              <a:rPr lang="en-US" sz="1800" dirty="0" smtClean="0">
                <a:solidFill>
                  <a:schemeClr val="tx2"/>
                </a:solidFill>
              </a:rPr>
              <a:t>NPRR912</a:t>
            </a:r>
            <a:r>
              <a:rPr lang="en-US" sz="1800" dirty="0">
                <a:solidFill>
                  <a:schemeClr val="tx2"/>
                </a:solidFill>
              </a:rPr>
              <a:t>, Settlement of Switchable Generation Resources (SWGRs) Instructed to Switch to ERCOT, addresses the Settlement of Switchable Generation Resources (SWGRs) that receive a Reliability Unit Commitment (RUC) instruction to switch from a non-ERCOT Control Area to the ERCOT Control Area.  It was implemented on 5/31/2019. </a:t>
            </a:r>
          </a:p>
        </p:txBody>
      </p:sp>
    </p:spTree>
    <p:extLst>
      <p:ext uri="{BB962C8B-B14F-4D97-AF65-F5344CB8AC3E}">
        <p14:creationId xmlns:p14="http://schemas.microsoft.com/office/powerpoint/2010/main" val="222802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Conclusions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9575" y="990600"/>
            <a:ext cx="7848600" cy="4747421"/>
          </a:xfrm>
        </p:spPr>
        <p:txBody>
          <a:bodyPr/>
          <a:lstStyle/>
          <a:p>
            <a:r>
              <a:rPr lang="en-US" sz="2200" dirty="0" smtClean="0">
                <a:solidFill>
                  <a:schemeClr val="tx2"/>
                </a:solidFill>
              </a:rPr>
              <a:t>In 2019, 228 </a:t>
            </a:r>
            <a:r>
              <a:rPr lang="en-US" sz="2200" dirty="0">
                <a:solidFill>
                  <a:schemeClr val="tx2"/>
                </a:solidFill>
              </a:rPr>
              <a:t>instructed RUC resource-hours resulted in </a:t>
            </a:r>
            <a:r>
              <a:rPr lang="en-US" sz="2200" dirty="0" smtClean="0">
                <a:solidFill>
                  <a:schemeClr val="tx2"/>
                </a:solidFill>
              </a:rPr>
              <a:t>201.7 </a:t>
            </a:r>
            <a:r>
              <a:rPr lang="en-US" sz="2200" dirty="0">
                <a:solidFill>
                  <a:schemeClr val="tx2"/>
                </a:solidFill>
              </a:rPr>
              <a:t>effective RUC </a:t>
            </a:r>
            <a:r>
              <a:rPr lang="en-US" sz="2200" dirty="0" smtClean="0">
                <a:solidFill>
                  <a:schemeClr val="tx2"/>
                </a:solidFill>
              </a:rPr>
              <a:t>resource-hours.</a:t>
            </a:r>
            <a:endParaRPr lang="en-US" sz="2200" dirty="0">
              <a:solidFill>
                <a:schemeClr val="tx2"/>
              </a:solidFill>
            </a:endParaRP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As compared to </a:t>
            </a:r>
            <a:r>
              <a:rPr lang="en-US" sz="2000" dirty="0" smtClean="0">
                <a:solidFill>
                  <a:schemeClr val="tx2"/>
                </a:solidFill>
              </a:rPr>
              <a:t>642 </a:t>
            </a:r>
            <a:r>
              <a:rPr lang="en-US" sz="2000" dirty="0">
                <a:solidFill>
                  <a:schemeClr val="tx2"/>
                </a:solidFill>
              </a:rPr>
              <a:t>and </a:t>
            </a:r>
            <a:r>
              <a:rPr lang="en-US" sz="2000" dirty="0" smtClean="0">
                <a:solidFill>
                  <a:schemeClr val="tx2"/>
                </a:solidFill>
              </a:rPr>
              <a:t>613 </a:t>
            </a:r>
            <a:r>
              <a:rPr lang="en-US" sz="2000" dirty="0">
                <a:solidFill>
                  <a:schemeClr val="tx2"/>
                </a:solidFill>
              </a:rPr>
              <a:t>for all of </a:t>
            </a:r>
            <a:r>
              <a:rPr lang="en-US" sz="2000" dirty="0" smtClean="0">
                <a:solidFill>
                  <a:schemeClr val="tx2"/>
                </a:solidFill>
              </a:rPr>
              <a:t>2018, respectively</a:t>
            </a:r>
            <a:endParaRPr lang="en-US" sz="1800" dirty="0">
              <a:solidFill>
                <a:schemeClr val="tx2"/>
              </a:solidFill>
            </a:endParaRPr>
          </a:p>
          <a:p>
            <a:pPr lvl="1"/>
            <a:r>
              <a:rPr lang="en-US" sz="2000" dirty="0" smtClean="0">
                <a:solidFill>
                  <a:schemeClr val="tx2"/>
                </a:solidFill>
              </a:rPr>
              <a:t>28% </a:t>
            </a:r>
            <a:r>
              <a:rPr lang="en-US" sz="2000" dirty="0">
                <a:solidFill>
                  <a:schemeClr val="tx2"/>
                </a:solidFill>
              </a:rPr>
              <a:t>of effective resource-hours were bought </a:t>
            </a:r>
            <a:r>
              <a:rPr lang="en-US" sz="2000" dirty="0" smtClean="0">
                <a:solidFill>
                  <a:schemeClr val="tx2"/>
                </a:solidFill>
              </a:rPr>
              <a:t>back</a:t>
            </a:r>
          </a:p>
          <a:p>
            <a:pPr lvl="1"/>
            <a:r>
              <a:rPr lang="en-US" sz="2000" dirty="0" smtClean="0">
                <a:solidFill>
                  <a:schemeClr val="tx2"/>
                </a:solidFill>
              </a:rPr>
              <a:t>Over 53% of the annual total resource-hours were for Permian </a:t>
            </a:r>
            <a:r>
              <a:rPr lang="en-US" sz="2000" dirty="0">
                <a:solidFill>
                  <a:schemeClr val="tx2"/>
                </a:solidFill>
              </a:rPr>
              <a:t>Basin </a:t>
            </a:r>
            <a:r>
              <a:rPr lang="en-US" sz="2000" dirty="0" smtClean="0">
                <a:solidFill>
                  <a:schemeClr val="tx2"/>
                </a:solidFill>
              </a:rPr>
              <a:t>Resources, to </a:t>
            </a:r>
            <a:r>
              <a:rPr lang="en-US" sz="2000" dirty="0">
                <a:solidFill>
                  <a:schemeClr val="tx2"/>
                </a:solidFill>
              </a:rPr>
              <a:t>help resolve local issues </a:t>
            </a:r>
            <a:r>
              <a:rPr lang="en-US" sz="2000" dirty="0" smtClean="0">
                <a:solidFill>
                  <a:schemeClr val="tx2"/>
                </a:solidFill>
              </a:rPr>
              <a:t>in West Texas associated </a:t>
            </a:r>
            <a:r>
              <a:rPr lang="en-US" sz="2000" dirty="0">
                <a:solidFill>
                  <a:schemeClr val="tx2"/>
                </a:solidFill>
              </a:rPr>
              <a:t>with high load in the area as well as transmission </a:t>
            </a:r>
            <a:r>
              <a:rPr lang="en-US" sz="2000" dirty="0" smtClean="0">
                <a:solidFill>
                  <a:schemeClr val="tx2"/>
                </a:solidFill>
              </a:rPr>
              <a:t>outages.</a:t>
            </a:r>
            <a:endParaRPr lang="en-US" sz="20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10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The total RUC make-whole amount was </a:t>
            </a:r>
            <a:r>
              <a:rPr lang="en-US" sz="2200" dirty="0" smtClean="0">
                <a:solidFill>
                  <a:schemeClr val="tx2"/>
                </a:solidFill>
              </a:rPr>
              <a:t>~$48K.</a:t>
            </a:r>
            <a:endParaRPr lang="en-US" sz="2200" dirty="0">
              <a:solidFill>
                <a:schemeClr val="tx2"/>
              </a:solidFill>
            </a:endParaRPr>
          </a:p>
          <a:p>
            <a:pPr lvl="1"/>
            <a:r>
              <a:rPr lang="en-US" sz="2000" dirty="0" smtClean="0">
                <a:solidFill>
                  <a:schemeClr val="tx2"/>
                </a:solidFill>
              </a:rPr>
              <a:t>Almost exclusively </a:t>
            </a:r>
            <a:r>
              <a:rPr lang="en-US" sz="2000" dirty="0">
                <a:solidFill>
                  <a:schemeClr val="tx2"/>
                </a:solidFill>
              </a:rPr>
              <a:t>covered through capacity-short </a:t>
            </a:r>
            <a:r>
              <a:rPr lang="en-US" sz="2000" dirty="0" smtClean="0">
                <a:solidFill>
                  <a:schemeClr val="tx2"/>
                </a:solidFill>
              </a:rPr>
              <a:t>charges</a:t>
            </a:r>
          </a:p>
          <a:p>
            <a:pPr marL="0" indent="0">
              <a:buNone/>
            </a:pPr>
            <a:endParaRPr lang="en-US" sz="1000" dirty="0">
              <a:solidFill>
                <a:schemeClr val="tx2"/>
              </a:solidFill>
            </a:endParaRPr>
          </a:p>
          <a:p>
            <a:r>
              <a:rPr lang="en-US" sz="2200" dirty="0" smtClean="0">
                <a:solidFill>
                  <a:schemeClr val="tx2"/>
                </a:solidFill>
              </a:rPr>
              <a:t>ERCOT continues to work with stakeholders on issues and questions related to RUC.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80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8956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Appendix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87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RUC-Committed Effective Resource-Hours by Opt Out Status*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2295375"/>
              </p:ext>
            </p:extLst>
          </p:nvPr>
        </p:nvGraphicFramePr>
        <p:xfrm>
          <a:off x="361462" y="1422950"/>
          <a:ext cx="4114798" cy="45186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1142"/>
                <a:gridCol w="860914"/>
                <a:gridCol w="860914"/>
                <a:gridCol w="860914"/>
                <a:gridCol w="860914"/>
              </a:tblGrid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Month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2016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2017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2018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2019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Jan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Feb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Mar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Apr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62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May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74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Jun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111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52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Jul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222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Aug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83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76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Sep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111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Oct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155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Nov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Dec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0859727"/>
              </p:ext>
            </p:extLst>
          </p:nvPr>
        </p:nvGraphicFramePr>
        <p:xfrm>
          <a:off x="4724401" y="1424904"/>
          <a:ext cx="4114798" cy="45186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1142"/>
                <a:gridCol w="860914"/>
                <a:gridCol w="860914"/>
                <a:gridCol w="860914"/>
                <a:gridCol w="860914"/>
              </a:tblGrid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Month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2016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2017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2018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2019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Jan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Feb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Mar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Apr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May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57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Jun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165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76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Jul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96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Aug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Sep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Oct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Nov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Dec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04461" y="109728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Did Not Opt Out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67400" y="109614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Opted Out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9700" y="6140358"/>
            <a:ext cx="6400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* Effective Hours rounded to nearest whole number</a:t>
            </a:r>
            <a:endParaRPr lang="en-US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22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RUC Make-Whole and Claw Back 2016-2017*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9576187"/>
              </p:ext>
            </p:extLst>
          </p:nvPr>
        </p:nvGraphicFramePr>
        <p:xfrm>
          <a:off x="228600" y="914400"/>
          <a:ext cx="8610599" cy="5181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91334"/>
                <a:gridCol w="832666"/>
                <a:gridCol w="791704"/>
                <a:gridCol w="812185"/>
                <a:gridCol w="812185"/>
                <a:gridCol w="812185"/>
                <a:gridCol w="812185"/>
                <a:gridCol w="812185"/>
                <a:gridCol w="812185"/>
                <a:gridCol w="812185"/>
              </a:tblGrid>
              <a:tr h="66290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Month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RUC Make-Whole Amount ($1000s)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RUC Capacity-Short Charges ($1000s)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Uplift Charges ($1000s)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Claw</a:t>
                      </a:r>
                      <a:r>
                        <a:rPr lang="en-US" sz="14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400" u="none" strike="noStrike" dirty="0" smtClean="0">
                          <a:effectLst/>
                        </a:rPr>
                        <a:t>Back </a:t>
                      </a:r>
                      <a:r>
                        <a:rPr lang="en-US" sz="1400" u="none" strike="noStrike" dirty="0">
                          <a:effectLst/>
                        </a:rPr>
                        <a:t>Charges ($1000s)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RUC Shortfall Total (</a:t>
                      </a:r>
                      <a:r>
                        <a:rPr lang="en-US" sz="1400" u="none" strike="noStrike" dirty="0" err="1">
                          <a:effectLst/>
                        </a:rPr>
                        <a:t>MWh</a:t>
                      </a:r>
                      <a:r>
                        <a:rPr lang="en-US" sz="1400" u="none" strike="noStrike" dirty="0">
                          <a:effectLst/>
                        </a:rPr>
                        <a:t> in 1000s)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75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2016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2017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2016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2017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2016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2017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2016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2017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2016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2017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Jan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-29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499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Feb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-7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206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Mar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- 13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-79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79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608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212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Apr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-70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-175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1677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1387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May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88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641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1563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209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Jun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-176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176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2225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Jul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-372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-57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372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57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156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3337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620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Aug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-138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-121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138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2413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870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Sep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-240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79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2440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Oct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-153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3584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Nov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147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149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Dec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77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676400" y="6156788"/>
            <a:ext cx="6400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* Amounts rounded to nearest thousand. Data from most recent settlement run as of 12/31/2019. </a:t>
            </a:r>
            <a:endParaRPr lang="en-US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82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RUC Make-Whole and Claw Back 2018-2019*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067008"/>
              </p:ext>
            </p:extLst>
          </p:nvPr>
        </p:nvGraphicFramePr>
        <p:xfrm>
          <a:off x="228600" y="914400"/>
          <a:ext cx="8610599" cy="5181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91334"/>
                <a:gridCol w="832666"/>
                <a:gridCol w="791704"/>
                <a:gridCol w="812185"/>
                <a:gridCol w="812185"/>
                <a:gridCol w="812185"/>
                <a:gridCol w="812185"/>
                <a:gridCol w="812185"/>
                <a:gridCol w="812185"/>
                <a:gridCol w="812185"/>
              </a:tblGrid>
              <a:tr h="66290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Month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RUC Make-Whole Amount ($1000s)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RUC Capacity-Short Charges ($1000s)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Uplift Charges ($1000s)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Claw</a:t>
                      </a:r>
                      <a:r>
                        <a:rPr lang="en-US" sz="14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400" u="none" strike="noStrike" dirty="0" smtClean="0">
                          <a:effectLst/>
                        </a:rPr>
                        <a:t>Back </a:t>
                      </a:r>
                      <a:r>
                        <a:rPr lang="en-US" sz="1400" u="none" strike="noStrike" dirty="0">
                          <a:effectLst/>
                        </a:rPr>
                        <a:t>Charges ($1000s)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RUC Shortfall Total (</a:t>
                      </a:r>
                      <a:r>
                        <a:rPr lang="en-US" sz="1400" u="none" strike="noStrike" dirty="0" err="1">
                          <a:effectLst/>
                        </a:rPr>
                        <a:t>MWh</a:t>
                      </a:r>
                      <a:r>
                        <a:rPr lang="en-US" sz="1400" u="none" strike="noStrike" dirty="0">
                          <a:effectLst/>
                        </a:rPr>
                        <a:t> in 1000s)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75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2018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2019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2018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2019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2018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2019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2018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2019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2018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2019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Jan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-42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1202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Feb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Mar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-9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Apr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-8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359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May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-102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2372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108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2824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915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Jun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738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Jul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Aug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523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Sep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206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Oct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726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535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Nov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-381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79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977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Dec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676400" y="6156788"/>
            <a:ext cx="6400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* Amounts rounded to nearest thousand. Data from most recent settlement run as of 12/31/2019. </a:t>
            </a:r>
            <a:endParaRPr lang="en-US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76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400" dirty="0"/>
              <a:t>Protocol Language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534400" cy="4876800"/>
          </a:xfrm>
        </p:spPr>
        <p:txBody>
          <a:bodyPr/>
          <a:lstStyle/>
          <a:p>
            <a:pPr marL="0" marR="0" indent="0">
              <a:spcBef>
                <a:spcPts val="1200"/>
              </a:spcBef>
              <a:spcAft>
                <a:spcPts val="1200"/>
              </a:spcAft>
              <a:buNone/>
              <a:tabLst>
                <a:tab pos="571500" algn="l"/>
              </a:tabLst>
            </a:pPr>
            <a:r>
              <a:rPr lang="en-US" sz="1600" b="1" dirty="0">
                <a:solidFill>
                  <a:schemeClr val="accent2"/>
                </a:solidFill>
                <a:ea typeface="Times New Roman" panose="02020603050405020304" pitchFamily="18" charset="0"/>
              </a:rPr>
              <a:t>5.8	Annual RUC Reporting Requirement</a:t>
            </a:r>
          </a:p>
          <a:p>
            <a:pPr marL="0" marR="0" indent="-457200" defTabSz="460375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1400" dirty="0">
                <a:solidFill>
                  <a:schemeClr val="accent2"/>
                </a:solidFill>
                <a:ea typeface="Times New Roman" panose="02020603050405020304" pitchFamily="18" charset="0"/>
              </a:rPr>
              <a:t>(1)	ERCOT shall report to the Technical Advisory Committee (TAC), each January, an assessment of 	market impacts and Settlements for the aggregate Reliability Unit Commitment (RUC) activity, </a:t>
            </a:r>
            <a:r>
              <a:rPr lang="en-US" sz="1400" dirty="0" smtClean="0">
                <a:solidFill>
                  <a:schemeClr val="accent2"/>
                </a:solidFill>
                <a:ea typeface="Times New Roman" panose="02020603050405020304" pitchFamily="18" charset="0"/>
              </a:rPr>
              <a:t>	delineated </a:t>
            </a:r>
            <a:r>
              <a:rPr lang="en-US" sz="1400" dirty="0">
                <a:solidFill>
                  <a:schemeClr val="accent2"/>
                </a:solidFill>
                <a:ea typeface="Times New Roman" panose="02020603050405020304" pitchFamily="18" charset="0"/>
              </a:rPr>
              <a:t>by type of RUC instruction as follows:</a:t>
            </a:r>
          </a:p>
          <a:p>
            <a:pPr marL="800100" marR="0" defTabSz="460375">
              <a:spcBef>
                <a:spcPts val="0"/>
              </a:spcBef>
              <a:spcAft>
                <a:spcPts val="1200"/>
              </a:spcAft>
              <a:buAutoNum type="alphaLcParenBoth"/>
            </a:pPr>
            <a:r>
              <a:rPr lang="en-US" sz="1400" dirty="0">
                <a:solidFill>
                  <a:schemeClr val="accent2"/>
                </a:solidFill>
                <a:ea typeface="Times New Roman" panose="02020603050405020304" pitchFamily="18" charset="0"/>
              </a:rPr>
              <a:t>RUC instructions issued for Ancillary Service shortages (failure to sufficiently procure one or more Ancillary Service markets in the Day-Ahead Market (DAM) or subsequent Supplemental Ancillary Service Markets (SASMs));</a:t>
            </a:r>
          </a:p>
          <a:p>
            <a:pPr marL="800100" marR="0" defTabSz="460375">
              <a:spcBef>
                <a:spcPts val="0"/>
              </a:spcBef>
              <a:spcAft>
                <a:spcPts val="1200"/>
              </a:spcAft>
              <a:buAutoNum type="alphaLcParenBoth"/>
            </a:pPr>
            <a:r>
              <a:rPr lang="en-US" sz="1400" dirty="0">
                <a:solidFill>
                  <a:schemeClr val="accent2"/>
                </a:solidFill>
                <a:ea typeface="Times New Roman" panose="02020603050405020304" pitchFamily="18" charset="0"/>
              </a:rPr>
              <a:t>RUC instructions issued for irresolvable transmission system constraints;</a:t>
            </a:r>
          </a:p>
          <a:p>
            <a:pPr marL="800100" defTabSz="460375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AutoNum type="alphaLcParenBoth"/>
            </a:pPr>
            <a:r>
              <a:rPr lang="en-US" sz="1400" dirty="0">
                <a:solidFill>
                  <a:schemeClr val="accent2"/>
                </a:solidFill>
                <a:ea typeface="Times New Roman" panose="02020603050405020304" pitchFamily="18" charset="0"/>
              </a:rPr>
              <a:t>RUC instructions issued in anticipation of extreme cold weather/startup failures;</a:t>
            </a:r>
          </a:p>
          <a:p>
            <a:pPr marL="800100" defTabSz="460375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AutoNum type="alphaLcParenBoth"/>
            </a:pPr>
            <a:r>
              <a:rPr lang="en-US" sz="1400" dirty="0">
                <a:solidFill>
                  <a:schemeClr val="accent2"/>
                </a:solidFill>
                <a:ea typeface="Times New Roman" panose="02020603050405020304" pitchFamily="18" charset="0"/>
              </a:rPr>
              <a:t>RUC instructions issued for capacity;</a:t>
            </a:r>
          </a:p>
          <a:p>
            <a:pPr marL="800100" defTabSz="460375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AutoNum type="alphaLcParenBoth"/>
            </a:pPr>
            <a:r>
              <a:rPr lang="en-US" sz="1400" dirty="0">
                <a:solidFill>
                  <a:schemeClr val="accent2"/>
                </a:solidFill>
                <a:ea typeface="Times New Roman" panose="02020603050405020304" pitchFamily="18" charset="0"/>
              </a:rPr>
              <a:t>RUC instructions issued for system inertia; and</a:t>
            </a:r>
          </a:p>
          <a:p>
            <a:pPr marL="800100" marR="0" defTabSz="460375">
              <a:spcBef>
                <a:spcPts val="0"/>
              </a:spcBef>
              <a:spcAft>
                <a:spcPts val="1200"/>
              </a:spcAft>
              <a:buAutoNum type="alphaLcParenBoth"/>
            </a:pPr>
            <a:r>
              <a:rPr lang="en-US" sz="1400" dirty="0">
                <a:solidFill>
                  <a:schemeClr val="accent2"/>
                </a:solidFill>
                <a:ea typeface="Times New Roman" panose="02020603050405020304" pitchFamily="18" charset="0"/>
              </a:rPr>
              <a:t>A summary of RUC Settlements;</a:t>
            </a:r>
          </a:p>
          <a:p>
            <a:pPr marL="114300" marR="0" indent="0" defTabSz="460375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1400" dirty="0">
                <a:solidFill>
                  <a:schemeClr val="accent2"/>
                </a:solidFill>
                <a:ea typeface="Times New Roman" panose="02020603050405020304" pitchFamily="18" charset="0"/>
              </a:rPr>
              <a:t>		(</a:t>
            </a:r>
            <a:r>
              <a:rPr lang="en-US" sz="1400" dirty="0" err="1">
                <a:solidFill>
                  <a:schemeClr val="accent2"/>
                </a:solidFill>
                <a:ea typeface="Times New Roman" panose="02020603050405020304" pitchFamily="18" charset="0"/>
              </a:rPr>
              <a:t>i</a:t>
            </a:r>
            <a:r>
              <a:rPr lang="en-US" sz="1400" dirty="0">
                <a:solidFill>
                  <a:schemeClr val="accent2"/>
                </a:solidFill>
                <a:ea typeface="Times New Roman" panose="02020603050405020304" pitchFamily="18" charset="0"/>
              </a:rPr>
              <a:t>)	RUC charges associated with RUC Make-Whole Amount Total per RUC, as 				</a:t>
            </a:r>
            <a:r>
              <a:rPr lang="en-US" sz="1400" dirty="0" smtClean="0">
                <a:solidFill>
                  <a:schemeClr val="accent2"/>
                </a:solidFill>
                <a:ea typeface="Times New Roman" panose="02020603050405020304" pitchFamily="18" charset="0"/>
              </a:rPr>
              <a:t>		defined </a:t>
            </a:r>
            <a:r>
              <a:rPr lang="en-US" sz="1400" dirty="0">
                <a:solidFill>
                  <a:schemeClr val="accent2"/>
                </a:solidFill>
                <a:ea typeface="Times New Roman" panose="02020603050405020304" pitchFamily="18" charset="0"/>
              </a:rPr>
              <a:t>in Section 5.7.4.1, RUC Capacity-Short Charge; and</a:t>
            </a:r>
          </a:p>
          <a:p>
            <a:pPr marL="0" indent="0" defTabSz="460375">
              <a:buNone/>
            </a:pPr>
            <a:r>
              <a:rPr lang="en-US" sz="1400" dirty="0">
                <a:solidFill>
                  <a:schemeClr val="accent2"/>
                </a:solidFill>
                <a:ea typeface="Times New Roman" panose="02020603050405020304" pitchFamily="18" charset="0"/>
              </a:rPr>
              <a:t>		(ii)	RUC Shortfall Total, as defined in Section 5.7.4.1.1, Capacity Shortfall Ratio 				</a:t>
            </a:r>
            <a:r>
              <a:rPr lang="en-US" sz="1400" dirty="0" smtClean="0">
                <a:solidFill>
                  <a:schemeClr val="accent2"/>
                </a:solidFill>
                <a:ea typeface="Times New Roman" panose="02020603050405020304" pitchFamily="18" charset="0"/>
              </a:rPr>
              <a:t>	Share</a:t>
            </a:r>
            <a:r>
              <a:rPr lang="en-US" sz="1400" dirty="0">
                <a:solidFill>
                  <a:schemeClr val="accent2"/>
                </a:solidFill>
                <a:ea typeface="Times New Roman" panose="02020603050405020304" pitchFamily="18" charset="0"/>
              </a:rPr>
              <a:t>.</a:t>
            </a:r>
          </a:p>
          <a:p>
            <a:pPr marL="0" marR="0" indent="0">
              <a:spcBef>
                <a:spcPts val="1200"/>
              </a:spcBef>
              <a:spcAft>
                <a:spcPts val="1200"/>
              </a:spcAft>
              <a:buNone/>
              <a:tabLst>
                <a:tab pos="571500" algn="l"/>
              </a:tabLst>
            </a:pPr>
            <a:endParaRPr lang="en-US" sz="1400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RUC-Committed Resource-Hours in 2019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23900" y="4800600"/>
            <a:ext cx="7696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 smtClean="0">
                <a:solidFill>
                  <a:schemeClr val="accent2"/>
                </a:solidFill>
                <a:cs typeface="Book Antiqua"/>
              </a:rPr>
              <a:t>(*) - The difference </a:t>
            </a:r>
            <a:r>
              <a:rPr lang="en-US" sz="1600" dirty="0">
                <a:solidFill>
                  <a:schemeClr val="accent2"/>
                </a:solidFill>
                <a:cs typeface="Book Antiqua"/>
              </a:rPr>
              <a:t>between </a:t>
            </a:r>
            <a:r>
              <a:rPr lang="en-US" sz="1600" dirty="0" smtClean="0">
                <a:solidFill>
                  <a:schemeClr val="accent2"/>
                </a:solidFill>
                <a:cs typeface="Book Antiqua"/>
              </a:rPr>
              <a:t>“Instructed” </a:t>
            </a:r>
            <a:r>
              <a:rPr lang="en-US" sz="1600" dirty="0">
                <a:solidFill>
                  <a:schemeClr val="accent2"/>
                </a:solidFill>
                <a:cs typeface="Book Antiqua"/>
              </a:rPr>
              <a:t>and </a:t>
            </a:r>
            <a:r>
              <a:rPr lang="en-US" sz="1600" dirty="0" smtClean="0">
                <a:solidFill>
                  <a:schemeClr val="accent2"/>
                </a:solidFill>
                <a:cs typeface="Book Antiqua"/>
              </a:rPr>
              <a:t>“Effective” </a:t>
            </a:r>
            <a:r>
              <a:rPr lang="en-US" sz="1600" dirty="0">
                <a:solidFill>
                  <a:schemeClr val="accent2"/>
                </a:solidFill>
                <a:cs typeface="Book Antiqua"/>
              </a:rPr>
              <a:t>values </a:t>
            </a:r>
            <a:r>
              <a:rPr lang="en-US" sz="1600" dirty="0" smtClean="0">
                <a:solidFill>
                  <a:schemeClr val="accent2"/>
                </a:solidFill>
                <a:cs typeface="Book Antiqua"/>
              </a:rPr>
              <a:t>is </a:t>
            </a:r>
            <a:r>
              <a:rPr lang="en-US" sz="1600" dirty="0">
                <a:solidFill>
                  <a:schemeClr val="accent2"/>
                </a:solidFill>
                <a:cs typeface="Book Antiqua"/>
              </a:rPr>
              <a:t>a result </a:t>
            </a:r>
            <a:r>
              <a:rPr lang="en-US" sz="1600" dirty="0" smtClean="0">
                <a:solidFill>
                  <a:schemeClr val="accent2"/>
                </a:solidFill>
                <a:cs typeface="Book Antiqua"/>
              </a:rPr>
              <a:t>of Resources </a:t>
            </a:r>
            <a:r>
              <a:rPr lang="en-US" sz="1600" dirty="0">
                <a:solidFill>
                  <a:schemeClr val="accent2"/>
                </a:solidFill>
                <a:cs typeface="Book Antiqua"/>
              </a:rPr>
              <a:t>starting up, shutting down</a:t>
            </a:r>
            <a:r>
              <a:rPr lang="en-US" sz="1600" dirty="0" smtClean="0">
                <a:solidFill>
                  <a:schemeClr val="accent2"/>
                </a:solidFill>
                <a:cs typeface="Book Antiqua"/>
              </a:rPr>
              <a:t>, partial hour instructions, or otherwise not dispatchable by SCED.</a:t>
            </a:r>
            <a:endParaRPr lang="en-US" sz="4000" dirty="0">
              <a:solidFill>
                <a:schemeClr val="accent2"/>
              </a:solidFill>
              <a:cs typeface="Book Antiqua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2239950"/>
              </p:ext>
            </p:extLst>
          </p:nvPr>
        </p:nvGraphicFramePr>
        <p:xfrm>
          <a:off x="1280160" y="927100"/>
          <a:ext cx="658368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lvl="1" algn="ctr" fontAlgn="b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lvl="1" algn="ctr" fontAlgn="b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Opt-Out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lvl="1" algn="ctr" fontAlgn="b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Non-Opt-Out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37084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Instructed </a:t>
                      </a:r>
                      <a:r>
                        <a:rPr lang="en-US" sz="1800" b="1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Resource-Hours</a:t>
                      </a:r>
                      <a:endParaRPr lang="en-US" sz="1800" b="1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288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lvl="1"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45720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Total Count</a:t>
                      </a:r>
                      <a:endParaRPr lang="en-US" sz="16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2880" marR="0" marT="0" marB="0" anchor="ctr"/>
                </a:tc>
                <a:tc>
                  <a:txBody>
                    <a:bodyPr/>
                    <a:lstStyle/>
                    <a:p>
                      <a:pPr marL="0" lvl="1" algn="r" defTabSz="914400" rtl="0" eaLnBrk="1" fontAlgn="b" latinLnBrk="0" hangingPunct="1">
                        <a:tabLst>
                          <a:tab pos="457200" algn="dec"/>
                          <a:tab pos="914400" algn="dec"/>
                        </a:tabLst>
                      </a:pPr>
                      <a:r>
                        <a:rPr lang="en-US" sz="1600" b="0" i="0" u="none" strike="noStrike" kern="1200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		228</a:t>
                      </a:r>
                      <a:endParaRPr lang="en-US" sz="1600" b="0" i="0" u="none" strike="noStrike" kern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lvl="1" algn="r" fontAlgn="b"/>
                      <a:r>
                        <a:rPr lang="en-US" sz="16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59</a:t>
                      </a:r>
                      <a:endParaRPr lang="en-US" sz="16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lvl="1" algn="r" fontAlgn="b"/>
                      <a:r>
                        <a:rPr lang="en-US" sz="16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169</a:t>
                      </a:r>
                      <a:endParaRPr lang="en-US" sz="16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R="54864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2880" marR="0" marT="0" marB="0" anchor="ctr"/>
                </a:tc>
                <a:tc>
                  <a:txBody>
                    <a:bodyPr/>
                    <a:lstStyle/>
                    <a:p>
                      <a:pPr marL="0" lvl="1" algn="l" defTabSz="914400" rtl="0" eaLnBrk="1" fontAlgn="b" latinLnBrk="0" hangingPunct="1">
                        <a:tabLst>
                          <a:tab pos="457200" algn="dec"/>
                          <a:tab pos="914400" algn="dec"/>
                        </a:tabLst>
                      </a:pPr>
                      <a:endParaRPr lang="en-US" sz="1800" b="0" i="0" u="none" strike="noStrike" kern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lvl="1" algn="r" fontAlgn="b"/>
                      <a:endParaRPr lang="en-US" sz="18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lvl="1" algn="r" fontAlgn="b"/>
                      <a:endParaRPr lang="en-US" sz="18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37084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Effective </a:t>
                      </a:r>
                      <a:r>
                        <a:rPr lang="en-US" sz="1800" b="1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Resource-Hours (*)</a:t>
                      </a:r>
                      <a:endParaRPr lang="en-US" sz="1800" b="1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lvl="1"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45720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  <a:r>
                        <a:rPr lang="en-US" sz="1600" b="0" i="0" u="none" strike="noStrike" baseline="0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 Count</a:t>
                      </a:r>
                      <a:endParaRPr lang="en-US" sz="16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2880" marR="0" marT="0" marB="0" anchor="ctr"/>
                </a:tc>
                <a:tc>
                  <a:txBody>
                    <a:bodyPr/>
                    <a:lstStyle/>
                    <a:p>
                      <a:pPr marL="0" lvl="1" algn="r" fontAlgn="b">
                        <a:tabLst>
                          <a:tab pos="457200" algn="dec"/>
                          <a:tab pos="914400" algn="dec"/>
                        </a:tabLst>
                      </a:pPr>
                      <a:r>
                        <a:rPr lang="en-US" sz="16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		201.7</a:t>
                      </a:r>
                      <a:endParaRPr lang="en-US" sz="16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marR="0" lvl="1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57.4</a:t>
                      </a: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marR="0" lvl="1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144.3</a:t>
                      </a:r>
                    </a:p>
                  </a:txBody>
                  <a:tcPr marR="54864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Average </a:t>
                      </a:r>
                      <a:r>
                        <a:rPr lang="en-US" sz="16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LSL</a:t>
                      </a:r>
                      <a:endParaRPr lang="en-US" sz="16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2880" marR="0" marT="0" marB="0" anchor="ctr"/>
                </a:tc>
                <a:tc>
                  <a:txBody>
                    <a:bodyPr/>
                    <a:lstStyle/>
                    <a:p>
                      <a:pPr marL="0" lvl="1" algn="r" defTabSz="914400" rtl="0" eaLnBrk="1" fontAlgn="b" latinLnBrk="0" hangingPunct="1">
                        <a:tabLst>
                          <a:tab pos="457200" algn="dec"/>
                          <a:tab pos="914400" algn="dec"/>
                        </a:tabLst>
                      </a:pPr>
                      <a:r>
                        <a:rPr lang="en-US" sz="1600" b="0" i="0" u="none" strike="noStrike" kern="1200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70.1</a:t>
                      </a:r>
                      <a:endParaRPr lang="en-US" sz="1600" b="0" i="0" u="none" strike="noStrike" kern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lvl="1" algn="r" fontAlgn="b"/>
                      <a:r>
                        <a:rPr lang="en-US" sz="1600" b="0" i="0" u="none" strike="noStrike" kern="1200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105.1</a:t>
                      </a:r>
                      <a:endParaRPr lang="en-US" sz="1600" b="0" i="0" u="none" strike="noStrike" kern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lvl="1" algn="r" fontAlgn="b"/>
                      <a:r>
                        <a:rPr lang="en-US" sz="1600" b="0" i="0" u="none" strike="noStrike" kern="1200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56.1</a:t>
                      </a:r>
                      <a:endParaRPr lang="en-US" sz="1600" b="0" i="0" u="none" strike="noStrike" kern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R="54864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Average LDL</a:t>
                      </a:r>
                    </a:p>
                  </a:txBody>
                  <a:tcPr marL="182880" marR="0" marT="0" marB="0" anchor="ctr"/>
                </a:tc>
                <a:tc>
                  <a:txBody>
                    <a:bodyPr/>
                    <a:lstStyle/>
                    <a:p>
                      <a:pPr marL="0" lvl="1" algn="r" defTabSz="914400" rtl="0" eaLnBrk="1" fontAlgn="b" latinLnBrk="0" hangingPunct="1">
                        <a:tabLst>
                          <a:tab pos="457200" algn="dec"/>
                          <a:tab pos="914400" algn="dec"/>
                        </a:tabLst>
                      </a:pPr>
                      <a:r>
                        <a:rPr lang="en-US" sz="1600" b="0" i="0" u="none" strike="noStrike" kern="1200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99.4</a:t>
                      </a:r>
                      <a:endParaRPr lang="en-US" sz="1600" b="0" i="0" u="none" strike="noStrike" kern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marR="0" lvl="1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199.6</a:t>
                      </a: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lvl="1" algn="r" fontAlgn="b"/>
                      <a:r>
                        <a:rPr lang="en-US" sz="1600" b="0" i="0" u="none" strike="noStrike" kern="1200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59.5</a:t>
                      </a:r>
                      <a:endParaRPr lang="en-US" sz="1600" b="0" i="0" u="none" strike="noStrike" kern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R="54864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Average BP</a:t>
                      </a:r>
                    </a:p>
                  </a:txBody>
                  <a:tcPr marL="182880" marR="0" marT="0" marB="0" anchor="ctr"/>
                </a:tc>
                <a:tc>
                  <a:txBody>
                    <a:bodyPr/>
                    <a:lstStyle/>
                    <a:p>
                      <a:pPr marL="0" lvl="1" algn="r" defTabSz="914400" rtl="0" eaLnBrk="1" fontAlgn="b" latinLnBrk="0" hangingPunct="1">
                        <a:tabLst>
                          <a:tab pos="457200" algn="dec"/>
                          <a:tab pos="914400" algn="dec"/>
                        </a:tabLst>
                      </a:pPr>
                      <a:r>
                        <a:rPr lang="en-US" sz="1600" b="0" i="0" u="none" strike="noStrike" kern="1200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116.3</a:t>
                      </a:r>
                      <a:endParaRPr lang="en-US" sz="1600" b="0" i="0" u="none" strike="noStrike" kern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marR="0" lvl="1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239.4</a:t>
                      </a: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lvl="1" algn="r" fontAlgn="b"/>
                      <a:r>
                        <a:rPr lang="en-US" sz="1600" b="0" i="0" u="none" strike="noStrike" kern="1200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67.3</a:t>
                      </a:r>
                      <a:endParaRPr lang="en-US" sz="1600" b="0" i="0" u="none" strike="noStrike" kern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R="54864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Average HSL</a:t>
                      </a:r>
                    </a:p>
                  </a:txBody>
                  <a:tcPr marL="182880" marR="0" marT="0" marB="0" anchor="ctr"/>
                </a:tc>
                <a:tc>
                  <a:txBody>
                    <a:bodyPr/>
                    <a:lstStyle/>
                    <a:p>
                      <a:pPr marL="0" lvl="1" algn="r" defTabSz="914400" rtl="0" eaLnBrk="1" fontAlgn="b" latinLnBrk="0" hangingPunct="1">
                        <a:tabLst>
                          <a:tab pos="457200" algn="dec"/>
                          <a:tab pos="914400" algn="dec"/>
                        </a:tabLst>
                      </a:pPr>
                      <a:r>
                        <a:rPr lang="en-US" sz="1600" b="0" i="0" u="none" strike="noStrike" kern="1200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167.2</a:t>
                      </a:r>
                      <a:endParaRPr lang="en-US" sz="1600" b="0" i="0" u="none" strike="noStrike" kern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marR="0" lvl="1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310.3</a:t>
                      </a: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lvl="1" algn="r" fontAlgn="b"/>
                      <a:r>
                        <a:rPr lang="en-US" sz="1600" b="0" i="0" u="none" strike="noStrike" kern="1200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110.2</a:t>
                      </a:r>
                      <a:endParaRPr lang="en-US" sz="1600" b="0" i="0" u="none" strike="noStrike" kern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R="54864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136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400" dirty="0"/>
              <a:t>RUC </a:t>
            </a:r>
            <a:r>
              <a:rPr lang="en-US" sz="2400" dirty="0" smtClean="0"/>
              <a:t>Commitment Reasons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76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201.7 effective </a:t>
            </a:r>
            <a:r>
              <a:rPr lang="en-US" sz="2000" dirty="0">
                <a:solidFill>
                  <a:schemeClr val="tx2"/>
                </a:solidFill>
              </a:rPr>
              <a:t>RUC </a:t>
            </a:r>
            <a:r>
              <a:rPr lang="en-US" sz="2000" dirty="0" smtClean="0">
                <a:solidFill>
                  <a:schemeClr val="tx2"/>
                </a:solidFill>
              </a:rPr>
              <a:t>resource-hours in 2019</a:t>
            </a:r>
            <a:endParaRPr lang="en-US" sz="2000" dirty="0">
              <a:solidFill>
                <a:schemeClr val="tx2"/>
              </a:solidFill>
            </a:endParaRPr>
          </a:p>
          <a:p>
            <a:pPr lvl="1">
              <a:lnSpc>
                <a:spcPct val="150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180.6 </a:t>
            </a:r>
            <a:r>
              <a:rPr lang="en-US" sz="2000" dirty="0">
                <a:solidFill>
                  <a:schemeClr val="tx2"/>
                </a:solidFill>
              </a:rPr>
              <a:t>resource-hours </a:t>
            </a:r>
            <a:r>
              <a:rPr lang="en-US" sz="2000" dirty="0" smtClean="0">
                <a:solidFill>
                  <a:schemeClr val="tx2"/>
                </a:solidFill>
              </a:rPr>
              <a:t>(90%) for local thermal congestion or voltage concerns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21.1 </a:t>
            </a:r>
            <a:r>
              <a:rPr lang="en-US" sz="2000" dirty="0">
                <a:solidFill>
                  <a:schemeClr val="tx2"/>
                </a:solidFill>
              </a:rPr>
              <a:t>resource-hours </a:t>
            </a:r>
            <a:r>
              <a:rPr lang="en-US" sz="2000" dirty="0" smtClean="0">
                <a:solidFill>
                  <a:schemeClr val="tx2"/>
                </a:solidFill>
              </a:rPr>
              <a:t>(10%) for system capacity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There were no resource-hours of commitment for Ancillary </a:t>
            </a:r>
            <a:r>
              <a:rPr lang="en-US" sz="2000" dirty="0">
                <a:solidFill>
                  <a:schemeClr val="tx2"/>
                </a:solidFill>
              </a:rPr>
              <a:t>S</a:t>
            </a:r>
            <a:r>
              <a:rPr lang="en-US" sz="2000" dirty="0" smtClean="0">
                <a:solidFill>
                  <a:schemeClr val="tx2"/>
                </a:solidFill>
              </a:rPr>
              <a:t>ervice </a:t>
            </a:r>
            <a:r>
              <a:rPr lang="en-US" sz="2000" dirty="0">
                <a:solidFill>
                  <a:schemeClr val="tx2"/>
                </a:solidFill>
              </a:rPr>
              <a:t>shortages, system </a:t>
            </a:r>
            <a:r>
              <a:rPr lang="en-US" sz="2000" dirty="0" smtClean="0">
                <a:solidFill>
                  <a:schemeClr val="tx2"/>
                </a:solidFill>
              </a:rPr>
              <a:t>inertia </a:t>
            </a:r>
            <a:r>
              <a:rPr lang="en-US" sz="2000" dirty="0">
                <a:solidFill>
                  <a:schemeClr val="tx2"/>
                </a:solidFill>
              </a:rPr>
              <a:t>or extreme cold weather/startup failures</a:t>
            </a:r>
            <a:endParaRPr lang="en-US" sz="2000" dirty="0" smtClean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57.4 effective resource-hours (28%) were </a:t>
            </a:r>
            <a:r>
              <a:rPr lang="en-US" sz="2000" dirty="0">
                <a:solidFill>
                  <a:schemeClr val="tx2"/>
                </a:solidFill>
              </a:rPr>
              <a:t>successfully bought </a:t>
            </a:r>
            <a:r>
              <a:rPr lang="en-US" sz="2000" dirty="0" smtClean="0">
                <a:solidFill>
                  <a:schemeClr val="tx2"/>
                </a:solidFill>
              </a:rPr>
              <a:t>back</a:t>
            </a:r>
          </a:p>
          <a:p>
            <a:pPr lvl="1">
              <a:lnSpc>
                <a:spcPct val="150000"/>
              </a:lnSpc>
            </a:pPr>
            <a:r>
              <a:rPr lang="en-US" sz="2000" dirty="0">
                <a:solidFill>
                  <a:schemeClr val="tx2"/>
                </a:solidFill>
              </a:rPr>
              <a:t>3.4 </a:t>
            </a:r>
            <a:r>
              <a:rPr lang="en-US" sz="2000" dirty="0" smtClean="0">
                <a:solidFill>
                  <a:schemeClr val="tx2"/>
                </a:solidFill>
              </a:rPr>
              <a:t>(1.7%) of </a:t>
            </a:r>
            <a:r>
              <a:rPr lang="en-US" sz="2000" dirty="0">
                <a:solidFill>
                  <a:schemeClr val="tx2"/>
                </a:solidFill>
              </a:rPr>
              <a:t>these resource-hours were DAM committed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This value is higher than last year (22% bought back in 2018)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42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RUC-Committed Effective Resource-Hours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9635"/>
            <a:ext cx="9144000" cy="507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79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400" dirty="0" smtClean="0"/>
              <a:t>2019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0292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106.6 </a:t>
            </a:r>
            <a:r>
              <a:rPr lang="en-US" sz="2000" dirty="0">
                <a:solidFill>
                  <a:schemeClr val="tx2"/>
                </a:solidFill>
              </a:rPr>
              <a:t>effective </a:t>
            </a:r>
            <a:r>
              <a:rPr lang="en-US" sz="2000" dirty="0" smtClean="0">
                <a:solidFill>
                  <a:schemeClr val="tx2"/>
                </a:solidFill>
              </a:rPr>
              <a:t>RUC resource-hours (53% of annual total) were issued to Permian Basin Resources to help resolve local </a:t>
            </a:r>
            <a:r>
              <a:rPr lang="en-US" sz="2000" dirty="0" smtClean="0">
                <a:solidFill>
                  <a:schemeClr val="tx2"/>
                </a:solidFill>
              </a:rPr>
              <a:t>issues in West Texas </a:t>
            </a:r>
            <a:r>
              <a:rPr lang="en-US" sz="2000" dirty="0" smtClean="0">
                <a:solidFill>
                  <a:schemeClr val="tx2"/>
                </a:solidFill>
              </a:rPr>
              <a:t>associated with high load in the area as well as transmission outages.</a:t>
            </a:r>
          </a:p>
          <a:p>
            <a:pPr lvl="1">
              <a:lnSpc>
                <a:spcPct val="150000"/>
              </a:lnSpc>
            </a:pPr>
            <a:r>
              <a:rPr lang="en-US" sz="1600" dirty="0" smtClean="0">
                <a:solidFill>
                  <a:schemeClr val="tx2"/>
                </a:solidFill>
              </a:rPr>
              <a:t>53.3 of these hours were issued in May alone</a:t>
            </a:r>
            <a:r>
              <a:rPr lang="en-US" sz="1600" dirty="0">
                <a:solidFill>
                  <a:schemeClr val="tx2"/>
                </a:solidFill>
              </a:rPr>
              <a:t> (50% of </a:t>
            </a:r>
            <a:r>
              <a:rPr lang="en-US" sz="1600" dirty="0" smtClean="0">
                <a:solidFill>
                  <a:schemeClr val="tx2"/>
                </a:solidFill>
              </a:rPr>
              <a:t>Permian Basin total</a:t>
            </a:r>
            <a:r>
              <a:rPr lang="en-US" sz="1600" dirty="0">
                <a:solidFill>
                  <a:schemeClr val="tx2"/>
                </a:solidFill>
              </a:rPr>
              <a:t>)</a:t>
            </a:r>
            <a:r>
              <a:rPr lang="en-US" sz="1600" dirty="0" smtClean="0">
                <a:solidFill>
                  <a:schemeClr val="tx2"/>
                </a:solidFill>
              </a:rPr>
              <a:t>.</a:t>
            </a:r>
          </a:p>
          <a:p>
            <a:pPr marL="457200" lvl="1" indent="0">
              <a:lnSpc>
                <a:spcPct val="150000"/>
              </a:lnSpc>
              <a:buNone/>
            </a:pPr>
            <a:endParaRPr lang="en-US" sz="1600" dirty="0" smtClean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4.8 effective RUC resource-hours were issued to switchable Resources on September 6</a:t>
            </a:r>
            <a:r>
              <a:rPr lang="en-US" sz="2000" baseline="30000" dirty="0" smtClean="0">
                <a:solidFill>
                  <a:schemeClr val="tx2"/>
                </a:solidFill>
              </a:rPr>
              <a:t>th</a:t>
            </a:r>
            <a:r>
              <a:rPr lang="en-US" sz="2000" dirty="0" smtClean="0">
                <a:solidFill>
                  <a:schemeClr val="tx2"/>
                </a:solidFill>
              </a:rPr>
              <a:t>. These were the first switchable RUC issued since the Resource status code of ‘EMRSWGR’ went live on May 31</a:t>
            </a:r>
            <a:r>
              <a:rPr lang="en-US" sz="2000" baseline="30000" dirty="0">
                <a:solidFill>
                  <a:schemeClr val="tx2"/>
                </a:solidFill>
              </a:rPr>
              <a:t>st</a:t>
            </a:r>
            <a:r>
              <a:rPr lang="en-US" sz="2000" dirty="0" smtClean="0">
                <a:solidFill>
                  <a:schemeClr val="tx2"/>
                </a:solidFill>
              </a:rPr>
              <a:t>. </a:t>
            </a:r>
          </a:p>
          <a:p>
            <a:pPr>
              <a:lnSpc>
                <a:spcPct val="150000"/>
              </a:lnSpc>
            </a:pPr>
            <a:endParaRPr lang="en-US" sz="2000" dirty="0" smtClean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endParaRPr lang="en-US" sz="2000" dirty="0" smtClean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endParaRPr lang="en-US" sz="2000" dirty="0" smtClean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4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400" dirty="0" smtClean="0"/>
              <a:t>RUC-Committed </a:t>
            </a:r>
            <a:r>
              <a:rPr lang="en-US" sz="2400" dirty="0"/>
              <a:t>Resources Dispatched above </a:t>
            </a:r>
            <a:r>
              <a:rPr lang="en-US" sz="2400" dirty="0" smtClean="0"/>
              <a:t>LDL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474" y="1143000"/>
            <a:ext cx="8467725" cy="4953000"/>
          </a:xfrm>
        </p:spPr>
        <p:txBody>
          <a:bodyPr/>
          <a:lstStyle/>
          <a:p>
            <a:pPr>
              <a:lnSpc>
                <a:spcPct val="125000"/>
              </a:lnSpc>
            </a:pPr>
            <a:r>
              <a:rPr lang="en-US" sz="1900" dirty="0" smtClean="0">
                <a:solidFill>
                  <a:schemeClr val="tx2"/>
                </a:solidFill>
              </a:rPr>
              <a:t>When Resources did not successfully opt out, there were 46 resource-hours when the Resource was dispatched </a:t>
            </a:r>
            <a:r>
              <a:rPr lang="en-US" sz="1900" dirty="0">
                <a:solidFill>
                  <a:schemeClr val="tx2"/>
                </a:solidFill>
              </a:rPr>
              <a:t>above </a:t>
            </a:r>
            <a:r>
              <a:rPr lang="en-US" sz="1900" dirty="0" smtClean="0">
                <a:solidFill>
                  <a:schemeClr val="tx2"/>
                </a:solidFill>
              </a:rPr>
              <a:t>its LDL.</a:t>
            </a:r>
          </a:p>
          <a:p>
            <a:pPr lvl="1">
              <a:lnSpc>
                <a:spcPct val="150000"/>
              </a:lnSpc>
            </a:pPr>
            <a:r>
              <a:rPr lang="en-US" sz="1700" dirty="0" smtClean="0">
                <a:solidFill>
                  <a:schemeClr val="tx2"/>
                </a:solidFill>
              </a:rPr>
              <a:t>For 43 of these resource-hours, the RUC-instructed Resource was mitigated.</a:t>
            </a:r>
          </a:p>
          <a:p>
            <a:pPr lvl="1">
              <a:lnSpc>
                <a:spcPct val="150000"/>
              </a:lnSpc>
            </a:pPr>
            <a:r>
              <a:rPr lang="en-US" sz="1700" dirty="0">
                <a:solidFill>
                  <a:schemeClr val="tx2"/>
                </a:solidFill>
              </a:rPr>
              <a:t>For 3 of these resource-hours, the RUC-instructed Resource was not mitigated and had been DAM committed, and </a:t>
            </a:r>
            <a:r>
              <a:rPr lang="en-US" sz="1700" dirty="0" smtClean="0">
                <a:solidFill>
                  <a:schemeClr val="tx2"/>
                </a:solidFill>
              </a:rPr>
              <a:t>the hours were </a:t>
            </a:r>
            <a:r>
              <a:rPr lang="en-US" sz="1700" dirty="0">
                <a:solidFill>
                  <a:schemeClr val="tx2"/>
                </a:solidFill>
              </a:rPr>
              <a:t>treated as Opted </a:t>
            </a:r>
            <a:r>
              <a:rPr lang="en-US" sz="1700" dirty="0" smtClean="0">
                <a:solidFill>
                  <a:schemeClr val="tx2"/>
                </a:solidFill>
              </a:rPr>
              <a:t>Out.</a:t>
            </a:r>
          </a:p>
          <a:p>
            <a:pPr lvl="1">
              <a:lnSpc>
                <a:spcPct val="150000"/>
              </a:lnSpc>
            </a:pPr>
            <a:r>
              <a:rPr lang="en-US" sz="1700" dirty="0" smtClean="0">
                <a:solidFill>
                  <a:schemeClr val="tx2"/>
                </a:solidFill>
              </a:rPr>
              <a:t>For none of these resource-hours, the LMP for the RUC-instructed Resource was above the RUC offer floor.</a:t>
            </a:r>
          </a:p>
          <a:p>
            <a:pPr lvl="1">
              <a:lnSpc>
                <a:spcPct val="150000"/>
              </a:lnSpc>
            </a:pPr>
            <a:r>
              <a:rPr lang="en-US" sz="1700" dirty="0" smtClean="0">
                <a:solidFill>
                  <a:schemeClr val="tx2"/>
                </a:solidFill>
              </a:rPr>
              <a:t>For all of these resource-hours, </a:t>
            </a:r>
            <a:r>
              <a:rPr lang="en-US" sz="1700" dirty="0">
                <a:solidFill>
                  <a:schemeClr val="tx2"/>
                </a:solidFill>
              </a:rPr>
              <a:t>the LMP for the RUC-instructed Resource was </a:t>
            </a:r>
            <a:r>
              <a:rPr lang="en-US" sz="1700" dirty="0" smtClean="0">
                <a:solidFill>
                  <a:schemeClr val="tx2"/>
                </a:solidFill>
              </a:rPr>
              <a:t>below </a:t>
            </a:r>
            <a:r>
              <a:rPr lang="en-US" sz="1700" dirty="0">
                <a:solidFill>
                  <a:schemeClr val="tx2"/>
                </a:solidFill>
              </a:rPr>
              <a:t>the RUC offer </a:t>
            </a:r>
            <a:r>
              <a:rPr lang="en-US" sz="1700" dirty="0" smtClean="0">
                <a:solidFill>
                  <a:schemeClr val="tx2"/>
                </a:solidFill>
              </a:rPr>
              <a:t>floor.</a:t>
            </a:r>
          </a:p>
          <a:p>
            <a:pPr>
              <a:lnSpc>
                <a:spcPct val="150000"/>
              </a:lnSpc>
            </a:pPr>
            <a:r>
              <a:rPr lang="en-US" sz="1900" dirty="0" smtClean="0">
                <a:solidFill>
                  <a:schemeClr val="tx2"/>
                </a:solidFill>
              </a:rPr>
              <a:t>NPRR744 (implemented 6/1/2017) remedied a historical issue in which submitted Energy Offer Curves could be below the offer floor.</a:t>
            </a:r>
            <a:endParaRPr lang="en-US" sz="1900" dirty="0">
              <a:solidFill>
                <a:schemeClr val="tx2"/>
              </a:solidFill>
            </a:endParaRPr>
          </a:p>
          <a:p>
            <a:pPr marL="914400" lvl="2" indent="0">
              <a:lnSpc>
                <a:spcPct val="125000"/>
              </a:lnSpc>
              <a:buNone/>
            </a:pPr>
            <a:endParaRPr lang="en-US" sz="1600" dirty="0"/>
          </a:p>
          <a:p>
            <a:pPr marL="457200" lvl="1" indent="0">
              <a:lnSpc>
                <a:spcPct val="150000"/>
              </a:lnSpc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42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Reliability Deployment Price Adders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6176499"/>
              </p:ext>
            </p:extLst>
          </p:nvPr>
        </p:nvGraphicFramePr>
        <p:xfrm>
          <a:off x="5562600" y="838200"/>
          <a:ext cx="3276600" cy="52290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1066800"/>
                <a:gridCol w="1295400"/>
              </a:tblGrid>
              <a:tr h="10989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Month of </a:t>
                      </a:r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2019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RTORDPA</a:t>
                      </a:r>
                      <a:r>
                        <a:rPr lang="en-US" sz="1200" b="1" i="0" u="none" strike="noStrike" kern="120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Time (</a:t>
                      </a:r>
                      <a:r>
                        <a:rPr lang="en-US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Hours)</a:t>
                      </a:r>
                      <a:endParaRPr lang="en-US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Time-weighted Average </a:t>
                      </a:r>
                      <a:r>
                        <a:rPr lang="en-US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RTORDPA ($/MWh)</a:t>
                      </a:r>
                      <a:endParaRPr lang="en-US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Jan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0.58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11480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0.01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502920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Feb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11480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502920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Mar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8.00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11480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0.12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502920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Apr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16.00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11480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0.26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502920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May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49.42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11480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1.04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502920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Jun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15.00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11480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1.35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502920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Jul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11480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502920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Aug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22.58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11480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771.24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502920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Sep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7.58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11480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179.78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502920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Oct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23.42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11480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0.46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502920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Nov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4.00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11480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0.65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502920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Dec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0.50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11480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0.01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502920" marT="9525" marB="0" anchor="ctr"/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838200"/>
            <a:ext cx="5309571" cy="2819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599" y="3657600"/>
            <a:ext cx="5157171" cy="2506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19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RUC Make-Whole and Claw Back 2016 - 2019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295400" y="6010835"/>
            <a:ext cx="6400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** </a:t>
            </a:r>
            <a:r>
              <a:rPr lang="en-US" sz="1050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2019</a:t>
            </a: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 $48K in Make-Whole paid out. Only $0.47 was uplifted to Load.  </a:t>
            </a:r>
            <a:endParaRPr lang="en-US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9635"/>
            <a:ext cx="9144000" cy="507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25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8318</TotalTime>
  <Words>1329</Words>
  <Application>Microsoft Office PowerPoint</Application>
  <PresentationFormat>On-screen Show (4:3)</PresentationFormat>
  <Paragraphs>594</Paragraphs>
  <Slides>15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Book Antiqua</vt:lpstr>
      <vt:lpstr>Calibri</vt:lpstr>
      <vt:lpstr>Times New Roman</vt:lpstr>
      <vt:lpstr>1_Custom Design</vt:lpstr>
      <vt:lpstr>Office Theme</vt:lpstr>
      <vt:lpstr>PowerPoint Presentation</vt:lpstr>
      <vt:lpstr>Protocol Language</vt:lpstr>
      <vt:lpstr>RUC-Committed Resource-Hours in 2019</vt:lpstr>
      <vt:lpstr>RUC Commitment Reasons</vt:lpstr>
      <vt:lpstr>RUC-Committed Effective Resource-Hours</vt:lpstr>
      <vt:lpstr>2019 Highlights</vt:lpstr>
      <vt:lpstr>RUC-Committed Resources Dispatched above LDL</vt:lpstr>
      <vt:lpstr>Reliability Deployment Price Adders</vt:lpstr>
      <vt:lpstr>RUC Make-Whole and Claw Back 2016 - 2019</vt:lpstr>
      <vt:lpstr>RUC-Related Improvements in 2019</vt:lpstr>
      <vt:lpstr>Conclusions</vt:lpstr>
      <vt:lpstr>Appendix</vt:lpstr>
      <vt:lpstr>RUC-Committed Effective Resource-Hours by Opt Out Status*</vt:lpstr>
      <vt:lpstr>RUC Make-Whole and Claw Back 2016-2017*</vt:lpstr>
      <vt:lpstr>RUC Make-Whole and Claw Back 2018-2019*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Maggio, Dave</cp:lastModifiedBy>
  <cp:revision>408</cp:revision>
  <cp:lastPrinted>2016-01-21T20:53:15Z</cp:lastPrinted>
  <dcterms:created xsi:type="dcterms:W3CDTF">2016-01-21T15:20:31Z</dcterms:created>
  <dcterms:modified xsi:type="dcterms:W3CDTF">2020-01-21T14:17:06Z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